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Montserrat"/>
      <p:regular r:id="rId30"/>
      <p:bold r:id="rId31"/>
      <p:italic r:id="rId32"/>
      <p:boldItalic r:id="rId33"/>
    </p:embeddedFont>
    <p:embeddedFont>
      <p:font typeface="La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7294102-B100-4A2A-81A5-FB5857075A35}">
  <a:tblStyle styleId="{D7294102-B100-4A2A-81A5-FB5857075A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5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4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7.xml"/><Relationship Id="rId35" Type="http://schemas.openxmlformats.org/officeDocument/2006/relationships/font" Target="fonts/Lato-bold.fntdata"/><Relationship Id="rId12" Type="http://schemas.openxmlformats.org/officeDocument/2006/relationships/slide" Target="slides/slide6.xml"/><Relationship Id="rId34" Type="http://schemas.openxmlformats.org/officeDocument/2006/relationships/font" Target="fonts/Lato-regular.fntdata"/><Relationship Id="rId15" Type="http://schemas.openxmlformats.org/officeDocument/2006/relationships/slide" Target="slides/slide9.xml"/><Relationship Id="rId37" Type="http://schemas.openxmlformats.org/officeDocument/2006/relationships/font" Target="fonts/Lato-boldItalic.fntdata"/><Relationship Id="rId14" Type="http://schemas.openxmlformats.org/officeDocument/2006/relationships/slide" Target="slides/slide8.xml"/><Relationship Id="rId36" Type="http://schemas.openxmlformats.org/officeDocument/2006/relationships/font" Target="fonts/Lato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251f80ec30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251f80ec30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251f80ec30_0_5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251f80ec30_0_5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250c039ccc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250c039ccc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250c039ccc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250c039ccc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250c039ccc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250c039ccc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250c039ccc_0_1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250c039ccc_0_1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250c039ccc_0_1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250c039ccc_0_1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250c039ccc_0_1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250c039ccc_0_1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250c039cc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250c039cc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250c039ccc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250c039ccc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51f80ec3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251f80ec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250c039ccc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250c039ccc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250c039ccc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250c039ccc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250c039ccc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250c039ccc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250c039ccc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250c039ccc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51f80ec30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251f80ec30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251f80ec30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251f80ec30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251f80ec30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251f80ec30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51f80ec30_0_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251f80ec30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251f80ec30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251f80ec30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51f80ec30_0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251f80ec30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251f80ec30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251f80ec30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2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3.jpg"/><Relationship Id="rId6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4839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</a:pPr>
            <a:r>
              <a:rPr lang="en" sz="4360">
                <a:latin typeface="Arial"/>
                <a:ea typeface="Arial"/>
                <a:cs typeface="Arial"/>
                <a:sym typeface="Arial"/>
              </a:rPr>
              <a:t>Self-Contained Dye Laser Cavity for UV Sunscreen Absorbance Testing</a:t>
            </a:r>
            <a:endParaRPr sz="436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3173850"/>
            <a:ext cx="3470700" cy="125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Group 4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Bell, Ryan; PSE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Ephraim, John; EE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Zamora, Berny; EE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 -&gt; UV</a:t>
            </a:r>
            <a:endParaRPr/>
          </a:p>
        </p:txBody>
      </p:sp>
      <p:sp>
        <p:nvSpPr>
          <p:cNvPr id="201" name="Google Shape;201;p22"/>
          <p:cNvSpPr txBox="1"/>
          <p:nvPr>
            <p:ph idx="1" type="body"/>
          </p:nvPr>
        </p:nvSpPr>
        <p:spPr>
          <a:xfrm>
            <a:off x="1297500" y="81260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Tested successfully with powerful input source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Theoretically, lower input sources would still successfully produce UV light, though at lower powers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Issues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Conversion efficiency could not be tested due to limited access to pump source and oversaturation of measuring devices when reading both VIS and UV through the BBO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It is possible that some wavelengths nearing the bottom of this project’s attempted spectrum (nearing 400nm) would not work due to the BBO housing limiting accepted incident angles</a:t>
            </a:r>
            <a:endParaRPr/>
          </a:p>
        </p:txBody>
      </p:sp>
      <p:pic>
        <p:nvPicPr>
          <p:cNvPr id="202" name="Google Shape;202;p22"/>
          <p:cNvPicPr preferRelativeResize="0"/>
          <p:nvPr/>
        </p:nvPicPr>
        <p:blipFill rotWithShape="1">
          <a:blip r:embed="rId3">
            <a:alphaModFix/>
          </a:blip>
          <a:srcRect b="41287" l="0" r="0" t="9740"/>
          <a:stretch/>
        </p:blipFill>
        <p:spPr>
          <a:xfrm>
            <a:off x="4572000" y="3273775"/>
            <a:ext cx="2146543" cy="186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2"/>
          <p:cNvPicPr preferRelativeResize="0"/>
          <p:nvPr/>
        </p:nvPicPr>
        <p:blipFill rotWithShape="1">
          <a:blip r:embed="rId4">
            <a:alphaModFix/>
          </a:blip>
          <a:srcRect b="36074" l="0" r="0" t="17288"/>
          <a:stretch/>
        </p:blipFill>
        <p:spPr>
          <a:xfrm>
            <a:off x="2318150" y="3273775"/>
            <a:ext cx="2253849" cy="186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2"/>
          <p:cNvPicPr preferRelativeResize="0"/>
          <p:nvPr/>
        </p:nvPicPr>
        <p:blipFill rotWithShape="1">
          <a:blip r:embed="rId5">
            <a:alphaModFix/>
          </a:blip>
          <a:srcRect b="18005" l="23149" r="19957" t="20395"/>
          <a:stretch/>
        </p:blipFill>
        <p:spPr>
          <a:xfrm>
            <a:off x="7005375" y="3406725"/>
            <a:ext cx="1886700" cy="153214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2"/>
          <p:cNvSpPr/>
          <p:nvPr/>
        </p:nvSpPr>
        <p:spPr>
          <a:xfrm>
            <a:off x="8202875" y="3573725"/>
            <a:ext cx="434100" cy="3807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Power Meter</a:t>
            </a:r>
            <a:endParaRPr/>
          </a:p>
        </p:txBody>
      </p:sp>
      <p:sp>
        <p:nvSpPr>
          <p:cNvPr id="211" name="Google Shape;211;p23"/>
          <p:cNvSpPr txBox="1"/>
          <p:nvPr>
            <p:ph idx="1" type="body"/>
          </p:nvPr>
        </p:nvSpPr>
        <p:spPr>
          <a:xfrm>
            <a:off x="1297500" y="84082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Light properly focused to sensor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Sensor successfully tested for response that is directly correlated to incident power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Issues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Due in part to communication errors, the part needed to mount the sensor was not acquired, and so this piece was not mountable by our system alone</a:t>
            </a:r>
            <a:endParaRPr/>
          </a:p>
        </p:txBody>
      </p:sp>
      <p:pic>
        <p:nvPicPr>
          <p:cNvPr id="212" name="Google Shape;212;p23"/>
          <p:cNvPicPr preferRelativeResize="0"/>
          <p:nvPr/>
        </p:nvPicPr>
        <p:blipFill rotWithShape="1">
          <a:blip r:embed="rId3">
            <a:alphaModFix/>
          </a:blip>
          <a:srcRect b="37996" l="0" r="0" t="12073"/>
          <a:stretch/>
        </p:blipFill>
        <p:spPr>
          <a:xfrm>
            <a:off x="3126125" y="2571750"/>
            <a:ext cx="2891751" cy="256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Power delivery</a:t>
            </a:r>
            <a:endParaRPr sz="3600"/>
          </a:p>
        </p:txBody>
      </p:sp>
      <p:sp>
        <p:nvSpPr>
          <p:cNvPr id="218" name="Google Shape;218;p24"/>
          <p:cNvSpPr txBox="1"/>
          <p:nvPr>
            <p:ph idx="1" type="body"/>
          </p:nvPr>
        </p:nvSpPr>
        <p:spPr>
          <a:xfrm>
            <a:off x="1297500" y="161047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The power supply 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will deliver 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power to: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Cooling system (Two fans)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Spectrometer (1-D array sensor)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Power meter (transimpedance circuit)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Microcontroller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The display.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Power Supply Design</a:t>
            </a:r>
            <a:endParaRPr sz="3600"/>
          </a:p>
        </p:txBody>
      </p:sp>
      <p:sp>
        <p:nvSpPr>
          <p:cNvPr id="224" name="Google Shape;224;p2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Battery powered with rechargeable 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Li-ion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 batteries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Battery holder case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Voltage Regulators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Cooling System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Microcontroller power connection circuit </a:t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Power supply setup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Two batteries connected in parallel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Switch </a:t>
            </a:r>
            <a:r>
              <a:rPr lang="en" sz="2400"/>
              <a:t>to turn on and off microcontroller, sensors and display.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Voltage regulators feed each component which requires power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Connection from regulators to microcontroller power circuit connection</a:t>
            </a:r>
            <a:endParaRPr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Voltage regulators 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7"/>
          <p:cNvSpPr txBox="1"/>
          <p:nvPr>
            <p:ph idx="1" type="body"/>
          </p:nvPr>
        </p:nvSpPr>
        <p:spPr>
          <a:xfrm>
            <a:off x="1297500" y="1424475"/>
            <a:ext cx="7038900" cy="32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The 3.3V step-down regulator using the XCL210C331GR-G IC 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Connected to the 5V regulator output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Powers the MSP430FR6989 microcontroller DVCC and AVCC pins.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The IC was found through a parts supplier and the regulator was design with the aid of the datasheet directions and specifications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Voltage regulators 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8"/>
          <p:cNvSpPr txBox="1"/>
          <p:nvPr>
            <p:ph idx="1" type="body"/>
          </p:nvPr>
        </p:nvSpPr>
        <p:spPr>
          <a:xfrm>
            <a:off x="1297500" y="1567550"/>
            <a:ext cx="7038900" cy="31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The 5V step-down/step-up regulator using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the LM2698MM-ADJ/NOPB IC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Connected directly from the 3.7V batteries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Pow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ers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two fans in the cooling system and the LCD display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Designed using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TI Webench Power Designer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Voltage regulators 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9"/>
          <p:cNvSpPr txBox="1"/>
          <p:nvPr>
            <p:ph idx="1" type="body"/>
          </p:nvPr>
        </p:nvSpPr>
        <p:spPr>
          <a:xfrm>
            <a:off x="1297500" y="1567550"/>
            <a:ext cx="7038900" cy="31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The 12V step-up regulato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r using the 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XC9143B10DER-G IC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Connected directly from the 3.7V batteries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upplies power to the transimpedance circuit for the photodiode used as the power meter as well as the 1-D array spectrometer.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The IC was found through a parts supplier and the regulator was design with the aid of the datasheet directions and specifications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Transimpedance circuit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Consists of photodiode connected connected to op amp with a feedback capacitor and bypass capacitors.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It was tested with 650 nm light. The optical power and voltage were directly proportional.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The transimpedance circuit was completely built but was not soldered and could not record the video in time for the demo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Image sensor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1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The image sensor included 5340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elements across each line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Each line has a different sensitivity to light of uniform color temperature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The typical output signal frequency is 1 MHz and most pins required this frequency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Could be in bit clamp mode or line clamp mode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141" name="Google Shape;141;p1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Absorption testing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Measure optical power before and after the object in question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Typically done with arc lamps or filament bulbs</a:t>
            </a:r>
            <a:endParaRPr/>
          </a:p>
        </p:txBody>
      </p:sp>
      <p:pic>
        <p:nvPicPr>
          <p:cNvPr descr="oriel sol-uv ultraviolet solar simulator" id="142" name="Google Shape;14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6747" y="2281677"/>
            <a:ext cx="2645225" cy="1983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ries Q Deuterium UV Light Source" id="143" name="Google Shape;14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2350" y="2710400"/>
            <a:ext cx="2645225" cy="2138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Code for Image Sensor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2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10000"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 sz="5000">
                <a:latin typeface="Arial"/>
                <a:ea typeface="Arial"/>
                <a:cs typeface="Arial"/>
                <a:sym typeface="Arial"/>
              </a:rPr>
              <a:t>Repetitively samples voltage and converts it to integer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 sz="5000">
                <a:latin typeface="Arial"/>
                <a:ea typeface="Arial"/>
                <a:cs typeface="Arial"/>
                <a:sym typeface="Arial"/>
              </a:rPr>
              <a:t>Repetitively converts ADC  value to float and then multiplies it by the gain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 sz="5000">
                <a:latin typeface="Arial"/>
                <a:ea typeface="Arial"/>
                <a:cs typeface="Arial"/>
                <a:sym typeface="Arial"/>
              </a:rPr>
              <a:t>Highest value is left after loop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 sz="5000">
                <a:latin typeface="Arial"/>
                <a:ea typeface="Arial"/>
                <a:cs typeface="Arial"/>
                <a:sym typeface="Arial"/>
              </a:rPr>
              <a:t>Position in the array determines the position along the x-axis to find wavelength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 sz="5000">
                <a:latin typeface="Arial"/>
                <a:ea typeface="Arial"/>
                <a:cs typeface="Arial"/>
                <a:sym typeface="Arial"/>
              </a:rPr>
              <a:t>Display as integer on the LCD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Code for Transimpedance Circuit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33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Converts ADC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converted value to float and then multiplies it by the gain.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The gain is dependent on the frequency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Using laser with  known frequency and the responsivity provided by the manufacturer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Display as float on the LCD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Issues interfacing with the image sensor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4"/>
          <p:cNvSpPr txBox="1"/>
          <p:nvPr>
            <p:ph idx="1" type="body"/>
          </p:nvPr>
        </p:nvSpPr>
        <p:spPr>
          <a:xfrm>
            <a:off x="1257550" y="17972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The timing of the pulse signals were too small and the microcontroller could not reliably create those signals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Large sinusoidal signals produced by the PWM could damage the component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Op amp would amplify those signals. Level Shifter may have helped but was not working by presentation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Display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The display only used 4 pins for data to reduce the number of output pins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The display is always left in read mode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0.5 V on the contrast pin was the optimal voltage for reading characters.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Goals/Objectives</a:t>
            </a:r>
            <a:endParaRPr/>
          </a:p>
        </p:txBody>
      </p:sp>
      <p:sp>
        <p:nvSpPr>
          <p:cNvPr id="149" name="Google Shape;149;p15"/>
          <p:cNvSpPr txBox="1"/>
          <p:nvPr>
            <p:ph idx="1" type="body"/>
          </p:nvPr>
        </p:nvSpPr>
        <p:spPr>
          <a:xfrm>
            <a:off x="326100" y="1406525"/>
            <a:ext cx="4136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Swappable, refillable, VIS laser dye cavity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NLO conversion from VIS to UV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Built-in VIS spectrometer and UV optical power meter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Laser and battery information displayed to user</a:t>
            </a:r>
            <a:endParaRPr sz="16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Wavelength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Optical power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Battery percentage</a:t>
            </a:r>
            <a:endParaRPr sz="12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Rechargeable battery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Easy to use</a:t>
            </a:r>
            <a:endParaRPr sz="1600"/>
          </a:p>
        </p:txBody>
      </p:sp>
      <p:graphicFrame>
        <p:nvGraphicFramePr>
          <p:cNvPr id="150" name="Google Shape;150;p15"/>
          <p:cNvGraphicFramePr/>
          <p:nvPr/>
        </p:nvGraphicFramePr>
        <p:xfrm>
          <a:off x="4171250" y="2162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{D7294102-B100-4A2A-81A5-FB5857075A35}</a:tableStyleId>
              </a:tblPr>
              <a:tblGrid>
                <a:gridCol w="1621825"/>
                <a:gridCol w="1621825"/>
                <a:gridCol w="1621825"/>
              </a:tblGrid>
              <a:tr h="308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Goal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Outcome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74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Output Optical Power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1+ mW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Unknown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08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Laser Profile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Gaussian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N/A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74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Operating Time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&gt;8 hr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20.5 hr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74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Total Drawn Current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&lt;2.8 A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&gt;.3105 A*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74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Recharge Time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&lt;12 hr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Unknown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74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Charge Cycles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&gt;500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&gt;300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08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Weight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&lt;16.5 lb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&lt;1 lb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08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Volume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&lt;6000 cm</a:t>
                      </a:r>
                      <a:r>
                        <a:rPr baseline="30000" lang="en">
                          <a:solidFill>
                            <a:schemeClr val="lt1"/>
                          </a:solidFill>
                        </a:rPr>
                        <a:t>3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15.905 cm</a:t>
                      </a:r>
                      <a:r>
                        <a:rPr baseline="30000" lang="en">
                          <a:solidFill>
                            <a:schemeClr val="lt1"/>
                          </a:solidFill>
                        </a:rPr>
                        <a:t>3</a:t>
                      </a:r>
                      <a:r>
                        <a:rPr lang="en">
                          <a:solidFill>
                            <a:schemeClr val="lt1"/>
                          </a:solidFill>
                        </a:rPr>
                        <a:t>**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08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Price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~$1,500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~$1,022.36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51" name="Google Shape;151;p15"/>
          <p:cNvSpPr txBox="1"/>
          <p:nvPr/>
        </p:nvSpPr>
        <p:spPr>
          <a:xfrm>
            <a:off x="4171250" y="4642350"/>
            <a:ext cx="474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*from design without photodiode circuit</a:t>
            </a:r>
            <a:endParaRPr sz="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**optical only</a:t>
            </a:r>
            <a:endParaRPr sz="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6"/>
          <p:cNvPicPr preferRelativeResize="0"/>
          <p:nvPr/>
        </p:nvPicPr>
        <p:blipFill rotWithShape="1">
          <a:blip r:embed="rId3">
            <a:alphaModFix/>
          </a:blip>
          <a:srcRect b="12153" l="30299" r="19418" t="22225"/>
          <a:stretch/>
        </p:blipFill>
        <p:spPr>
          <a:xfrm>
            <a:off x="1068713" y="0"/>
            <a:ext cx="700658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576673"/>
            <a:ext cx="9144000" cy="3990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8"/>
          <p:cNvPicPr preferRelativeResize="0"/>
          <p:nvPr/>
        </p:nvPicPr>
        <p:blipFill rotWithShape="1">
          <a:blip r:embed="rId3">
            <a:alphaModFix/>
          </a:blip>
          <a:srcRect b="19005" l="31400" r="28630" t="37672"/>
          <a:stretch/>
        </p:blipFill>
        <p:spPr>
          <a:xfrm>
            <a:off x="2928747" y="454225"/>
            <a:ext cx="3484051" cy="212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 rotWithShape="1">
          <a:blip r:embed="rId4">
            <a:alphaModFix/>
          </a:blip>
          <a:srcRect b="13577" l="28771" r="30388" t="27515"/>
          <a:stretch/>
        </p:blipFill>
        <p:spPr>
          <a:xfrm>
            <a:off x="1042050" y="1047673"/>
            <a:ext cx="1886702" cy="153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 rotWithShape="1">
          <a:blip r:embed="rId5">
            <a:alphaModFix/>
          </a:blip>
          <a:srcRect b="10425" l="19031" r="18550" t="22052"/>
          <a:stretch/>
        </p:blipFill>
        <p:spPr>
          <a:xfrm>
            <a:off x="2928750" y="2578425"/>
            <a:ext cx="2794092" cy="226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 rotWithShape="1">
          <a:blip r:embed="rId6">
            <a:alphaModFix/>
          </a:blip>
          <a:srcRect b="25450" l="23656" r="27282" t="21800"/>
          <a:stretch/>
        </p:blipFill>
        <p:spPr>
          <a:xfrm>
            <a:off x="1042050" y="2578425"/>
            <a:ext cx="1886700" cy="1521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/>
          <p:cNvPicPr preferRelativeResize="0"/>
          <p:nvPr/>
        </p:nvPicPr>
        <p:blipFill rotWithShape="1">
          <a:blip r:embed="rId7">
            <a:alphaModFix/>
          </a:blip>
          <a:srcRect b="18005" l="23149" r="19957" t="20395"/>
          <a:stretch/>
        </p:blipFill>
        <p:spPr>
          <a:xfrm>
            <a:off x="5722850" y="2578425"/>
            <a:ext cx="1886700" cy="1532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Cavity</a:t>
            </a:r>
            <a:endParaRPr/>
          </a:p>
        </p:txBody>
      </p:sp>
      <p:pic>
        <p:nvPicPr>
          <p:cNvPr id="176" name="Google Shape;176;p19"/>
          <p:cNvPicPr preferRelativeResize="0"/>
          <p:nvPr/>
        </p:nvPicPr>
        <p:blipFill rotWithShape="1">
          <a:blip r:embed="rId3">
            <a:alphaModFix/>
          </a:blip>
          <a:srcRect b="11318" l="36246" r="24243" t="15330"/>
          <a:stretch/>
        </p:blipFill>
        <p:spPr>
          <a:xfrm>
            <a:off x="1789526" y="1005000"/>
            <a:ext cx="1956954" cy="204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 rotWithShape="1">
          <a:blip r:embed="rId4">
            <a:alphaModFix/>
          </a:blip>
          <a:srcRect b="16919" l="31004" r="19695" t="26207"/>
          <a:stretch/>
        </p:blipFill>
        <p:spPr>
          <a:xfrm>
            <a:off x="4205413" y="1005000"/>
            <a:ext cx="3149063" cy="204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 rotWithShape="1">
          <a:blip r:embed="rId5">
            <a:alphaModFix/>
          </a:blip>
          <a:srcRect b="26944" l="27273" r="26609" t="31404"/>
          <a:stretch/>
        </p:blipFill>
        <p:spPr>
          <a:xfrm>
            <a:off x="3149024" y="3214744"/>
            <a:ext cx="2528451" cy="171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 rotWithShape="1">
          <a:blip r:embed="rId6">
            <a:alphaModFix/>
          </a:blip>
          <a:srcRect b="25450" l="23656" r="27282" t="21800"/>
          <a:stretch/>
        </p:blipFill>
        <p:spPr>
          <a:xfrm>
            <a:off x="5677475" y="3214751"/>
            <a:ext cx="2124232" cy="171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Cavity cont.</a:t>
            </a:r>
            <a:endParaRPr/>
          </a:p>
        </p:txBody>
      </p:sp>
      <p:sp>
        <p:nvSpPr>
          <p:cNvPr id="185" name="Google Shape;185;p20"/>
          <p:cNvSpPr txBox="1"/>
          <p:nvPr>
            <p:ph idx="1" type="body"/>
          </p:nvPr>
        </p:nvSpPr>
        <p:spPr>
          <a:xfrm>
            <a:off x="1269275" y="77027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Issues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Not enough pump power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Not fast enough pulsing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At high concentration: lasing in cuvette would come out the side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At low concentration: cavity optics not strong enough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Solutions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High concentration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Use lasing output from side of cuvette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Very messy beam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Dropping dye cavity entirely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Project turns into a modular system to attach to a VIS laser</a:t>
            </a:r>
            <a:endParaRPr/>
          </a:p>
        </p:txBody>
      </p:sp>
      <p:pic>
        <p:nvPicPr>
          <p:cNvPr id="186" name="Google Shape;186;p20"/>
          <p:cNvPicPr preferRelativeResize="0"/>
          <p:nvPr/>
        </p:nvPicPr>
        <p:blipFill rotWithShape="1">
          <a:blip r:embed="rId3">
            <a:alphaModFix/>
          </a:blip>
          <a:srcRect b="16599" l="0" r="0" t="38955"/>
          <a:stretch/>
        </p:blipFill>
        <p:spPr>
          <a:xfrm>
            <a:off x="6669725" y="307887"/>
            <a:ext cx="2474274" cy="195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0"/>
          <p:cNvPicPr preferRelativeResize="0"/>
          <p:nvPr/>
        </p:nvPicPr>
        <p:blipFill rotWithShape="1">
          <a:blip r:embed="rId4">
            <a:alphaModFix/>
          </a:blip>
          <a:srcRect b="21807" l="0" r="0" t="19756"/>
          <a:stretch/>
        </p:blipFill>
        <p:spPr>
          <a:xfrm>
            <a:off x="6669728" y="2263863"/>
            <a:ext cx="2474273" cy="257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Spectrometer</a:t>
            </a:r>
            <a:endParaRPr/>
          </a:p>
        </p:txBody>
      </p:sp>
      <p:sp>
        <p:nvSpPr>
          <p:cNvPr id="193" name="Google Shape;193;p21"/>
          <p:cNvSpPr txBox="1"/>
          <p:nvPr>
            <p:ph idx="1" type="body"/>
          </p:nvPr>
        </p:nvSpPr>
        <p:spPr>
          <a:xfrm>
            <a:off x="311700" y="1526425"/>
            <a:ext cx="8520600" cy="14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Has been working optically since midterm demo for SD1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Unable to test resolution due to incomplete sensor circuit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Predicted .1150nm/pix at center and 1.035nm/pix at edges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It is predicted that some changes would be made during testing to the sensor’s longitudinal location to even out blurring from spherical aberrations</a:t>
            </a:r>
            <a:endParaRPr/>
          </a:p>
        </p:txBody>
      </p:sp>
      <p:pic>
        <p:nvPicPr>
          <p:cNvPr id="194" name="Google Shape;194;p21"/>
          <p:cNvPicPr preferRelativeResize="0"/>
          <p:nvPr/>
        </p:nvPicPr>
        <p:blipFill rotWithShape="1">
          <a:blip r:embed="rId3">
            <a:alphaModFix/>
          </a:blip>
          <a:srcRect b="23868" l="0" r="0" t="23868"/>
          <a:stretch/>
        </p:blipFill>
        <p:spPr>
          <a:xfrm>
            <a:off x="4571988" y="2789375"/>
            <a:ext cx="2532426" cy="235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1"/>
          <p:cNvPicPr preferRelativeResize="0"/>
          <p:nvPr/>
        </p:nvPicPr>
        <p:blipFill rotWithShape="1">
          <a:blip r:embed="rId4">
            <a:alphaModFix/>
          </a:blip>
          <a:srcRect b="20073" l="10735" r="46795" t="16703"/>
          <a:stretch/>
        </p:blipFill>
        <p:spPr>
          <a:xfrm>
            <a:off x="1756871" y="2789375"/>
            <a:ext cx="2815129" cy="235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